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48" r:id="rId2"/>
  </p:sldMasterIdLst>
  <p:notesMasterIdLst>
    <p:notesMasterId r:id="rId22"/>
  </p:notesMasterIdLst>
  <p:sldIdLst>
    <p:sldId id="1653" r:id="rId3"/>
    <p:sldId id="256" r:id="rId4"/>
    <p:sldId id="345" r:id="rId5"/>
    <p:sldId id="346" r:id="rId6"/>
    <p:sldId id="267" r:id="rId7"/>
    <p:sldId id="268" r:id="rId8"/>
    <p:sldId id="301" r:id="rId9"/>
    <p:sldId id="419" r:id="rId10"/>
    <p:sldId id="421" r:id="rId11"/>
    <p:sldId id="354" r:id="rId12"/>
    <p:sldId id="312" r:id="rId13"/>
    <p:sldId id="297" r:id="rId14"/>
    <p:sldId id="1655" r:id="rId15"/>
    <p:sldId id="324" r:id="rId16"/>
    <p:sldId id="349" r:id="rId17"/>
    <p:sldId id="339" r:id="rId18"/>
    <p:sldId id="342" r:id="rId19"/>
    <p:sldId id="340" r:id="rId20"/>
    <p:sldId id="1654" r:id="rId21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Ambler" initials="EA" lastIdx="1" clrIdx="0">
    <p:extLst>
      <p:ext uri="{19B8F6BF-5375-455C-9EA6-DF929625EA0E}">
        <p15:presenceInfo xmlns:p15="http://schemas.microsoft.com/office/powerpoint/2012/main" userId="6d8f685803dfbb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997"/>
    <a:srgbClr val="055998"/>
    <a:srgbClr val="800000"/>
    <a:srgbClr val="24B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5"/>
    <p:restoredTop sz="94712"/>
  </p:normalViewPr>
  <p:slideViewPr>
    <p:cSldViewPr snapToGrid="0" snapToObjects="1">
      <p:cViewPr varScale="1">
        <p:scale>
          <a:sx n="111" d="100"/>
          <a:sy n="111" d="100"/>
        </p:scale>
        <p:origin x="248" y="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58" d="100"/>
        <a:sy n="158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6A56-E673-4048-A663-156D88CD6CC0}" type="datetimeFigureOut">
              <a:rPr lang="es-PR" smtClean="0"/>
              <a:t>08/22/22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88480-A14A-4D1C-9563-0DA18F4F55A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241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88480-A14A-4D1C-9563-0DA18F4F55A9}" type="slidenum">
              <a:rPr lang="es-PR" smtClean="0"/>
              <a:t>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1048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88480-A14A-4D1C-9563-0DA18F4F55A9}" type="slidenum">
              <a:rPr kumimoji="0" lang="es-P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63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02A3-03ED-44AE-8582-DDF5628B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27214"/>
            <a:ext cx="6317673" cy="2241339"/>
          </a:xfrm>
        </p:spPr>
        <p:txBody>
          <a:bodyPr anchor="b"/>
          <a:lstStyle>
            <a:lvl1pPr algn="l">
              <a:lnSpc>
                <a:spcPct val="9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92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958AE9-8B3B-4E7E-BFD9-F3095EA04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81"/>
            <a:ext cx="12192000" cy="6847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DB6C2-D14C-3D40-B8F8-8CBCAD73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760"/>
            <a:ext cx="12192001" cy="794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A32F-5462-8D48-B489-7D24BE1F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57" y="1540915"/>
            <a:ext cx="10515600" cy="4351338"/>
          </a:xfrm>
        </p:spPr>
        <p:txBody>
          <a:bodyPr/>
          <a:lstStyle>
            <a:lvl1pPr marL="0" indent="0">
              <a:buNone/>
              <a:defRPr sz="2800" i="1">
                <a:solidFill>
                  <a:srgbClr val="055998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7496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958AE9-8B3B-4E7E-BFD9-F3095EA04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81"/>
            <a:ext cx="12192000" cy="6847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DB6C2-D14C-3D40-B8F8-8CBCAD73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760"/>
            <a:ext cx="12192001" cy="794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A32F-5462-8D48-B489-7D24BE1F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57" y="1540915"/>
            <a:ext cx="4655391" cy="4351338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rgbClr val="055998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0EF174-7249-42B1-90B9-EA6490CC40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3863" y="1541463"/>
            <a:ext cx="5440362" cy="4351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FA97-33F6-4284-BFD3-0872B214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93"/>
            <a:ext cx="12192000" cy="7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1C9043-4DE7-49F4-91D3-43C94E8E6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40915"/>
            <a:ext cx="5741988" cy="44211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257AC-7610-43E9-B35D-FF8C58CFC6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357" y="1540915"/>
            <a:ext cx="5330508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AAD3-8A23-43DE-8673-F5C71451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93"/>
            <a:ext cx="12192000" cy="7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3560B-A34A-4144-8A47-06FEA2A27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58" y="1540916"/>
            <a:ext cx="5270687" cy="4421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A59DEE-7328-4D88-B259-B4705B6563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1303" y="1540916"/>
            <a:ext cx="5503862" cy="4421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8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oup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AAD3-8A23-43DE-8673-F5C71451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93"/>
            <a:ext cx="12192000" cy="7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3560B-A34A-4144-8A47-06FEA2A27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58" y="1540916"/>
            <a:ext cx="5270687" cy="1888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5A816D3-B946-4042-A882-1717A408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357" y="3809279"/>
            <a:ext cx="5270687" cy="2152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429A252-6A69-4D5D-8C51-75C626937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1304" y="1540916"/>
            <a:ext cx="5270687" cy="1888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149BF9A-1662-4401-B21F-6F46F9D23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303" y="3809279"/>
            <a:ext cx="5270687" cy="2152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9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oups of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AAD3-8A23-43DE-8673-F5C71451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93"/>
            <a:ext cx="12192000" cy="7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3560B-A34A-4144-8A47-06FEA2A27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58" y="1540916"/>
            <a:ext cx="5270687" cy="1888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5A816D3-B946-4042-A882-1717A408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357" y="3809279"/>
            <a:ext cx="5270687" cy="2152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F8B9E0-53B8-445D-861A-6DFA2D59B4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1490" y="1540916"/>
            <a:ext cx="5270500" cy="1887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946FE5C-A36B-4221-AFFA-6E0C042C18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41490" y="3809279"/>
            <a:ext cx="5270500" cy="2152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48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49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4D9A6D48-1AF0-4107-B43E-F838DBBDA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088"/>
            <a:ext cx="12192000" cy="68690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CB804-2E81-470F-814B-DDB34239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05" y="2609229"/>
            <a:ext cx="5569528" cy="2087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2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05599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E94A5B-5C62-4A59-8A32-CE15A5383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5781"/>
            <a:ext cx="12192000" cy="68477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FE01D-B56D-0844-B7F3-724781F15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57" y="15409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3C04F216-FC25-4761-9DA0-DA4ECBC5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72293"/>
            <a:ext cx="12192000" cy="788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00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1" r:id="rId3"/>
    <p:sldLayoutId id="2147483652" r:id="rId4"/>
    <p:sldLayoutId id="2147483655" r:id="rId5"/>
    <p:sldLayoutId id="2147483656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i="1" kern="1200">
          <a:solidFill>
            <a:srgbClr val="05599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hyperlink" Target="http://ascelibrary.org/doi/book/10.1061/97807844136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15F5B-32FE-4A9C-8D02-64B904409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24934"/>
            <a:ext cx="6308203" cy="1491396"/>
          </a:xfrm>
        </p:spPr>
        <p:txBody>
          <a:bodyPr/>
          <a:lstStyle/>
          <a:p>
            <a:pPr algn="ctr"/>
            <a:r>
              <a:rPr lang="en-US" sz="5600" dirty="0"/>
              <a:t>Horizontal Directional Drilling</a:t>
            </a:r>
          </a:p>
        </p:txBody>
      </p:sp>
    </p:spTree>
    <p:extLst>
      <p:ext uri="{BB962C8B-B14F-4D97-AF65-F5344CB8AC3E}">
        <p14:creationId xmlns:p14="http://schemas.microsoft.com/office/powerpoint/2010/main" val="113298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10054" y="4052454"/>
            <a:ext cx="6419627" cy="17810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11320" y="1175761"/>
            <a:ext cx="1962152" cy="415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Vermeer offers Full Version for Commercial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6A8A6-D690-4B57-984A-161D9BA4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10" y="710082"/>
            <a:ext cx="6721799" cy="5244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B5D98-2BDE-473E-967F-4CB0BADD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5" y="2912419"/>
            <a:ext cx="4663035" cy="2754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F0734-4307-41D0-A2FE-889E5A7B4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6" y="710082"/>
            <a:ext cx="2628900" cy="2155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39A2A5-FFB2-4C8E-9E85-D9A7B8F88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453" y="2341465"/>
            <a:ext cx="1831415" cy="3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062" y="365125"/>
            <a:ext cx="1050973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PPI </a:t>
            </a:r>
            <a:r>
              <a:rPr lang="en-US" sz="3200" b="1" dirty="0" err="1"/>
              <a:t>BoreAid</a:t>
            </a:r>
            <a:r>
              <a:rPr lang="en-US" sz="3200" b="1" dirty="0"/>
              <a:t> </a:t>
            </a:r>
            <a:r>
              <a:rPr lang="en-US" sz="3200" dirty="0"/>
              <a:t>(free; non-commercial)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01816" y="4145972"/>
            <a:ext cx="6419627" cy="1781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6945" y="2624871"/>
            <a:ext cx="2576384" cy="7568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 Rollers</a:t>
            </a:r>
          </a:p>
          <a:p>
            <a:pPr marL="0" indent="0">
              <a:buNone/>
            </a:pPr>
            <a:r>
              <a:rPr lang="en-US" dirty="0"/>
              <a:t>No Ballast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29131" r="24113" b="13368"/>
          <a:stretch/>
        </p:blipFill>
        <p:spPr bwMode="auto">
          <a:xfrm>
            <a:off x="2420135" y="1299308"/>
            <a:ext cx="6963508" cy="47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945" y="364754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With Rollers</a:t>
            </a:r>
          </a:p>
          <a:p>
            <a:r>
              <a:rPr lang="en-US" sz="2400" dirty="0"/>
              <a:t>No Ballast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945" y="47219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With Rollers</a:t>
            </a:r>
          </a:p>
          <a:p>
            <a:r>
              <a:rPr lang="en-US" sz="2400" dirty="0"/>
              <a:t>With Ballast</a:t>
            </a:r>
          </a:p>
        </p:txBody>
      </p:sp>
    </p:spTree>
    <p:extLst>
      <p:ext uri="{BB962C8B-B14F-4D97-AF65-F5344CB8AC3E}">
        <p14:creationId xmlns:p14="http://schemas.microsoft.com/office/powerpoint/2010/main" val="60606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5524" y="1293970"/>
            <a:ext cx="10794200" cy="3909288"/>
          </a:xfrm>
        </p:spPr>
        <p:txBody>
          <a:bodyPr>
            <a:normAutofit fontScale="92500"/>
          </a:bodyPr>
          <a:lstStyle/>
          <a:p>
            <a:r>
              <a:rPr lang="en-US" dirty="0"/>
              <a:t>How is pipe managed during pullback on ground surface</a:t>
            </a:r>
          </a:p>
          <a:p>
            <a:pPr lvl="1"/>
            <a:r>
              <a:rPr lang="en-US" dirty="0"/>
              <a:t>Continuous run, segmented lengths, pulled on surface, with rollers, floated (???)</a:t>
            </a:r>
          </a:p>
          <a:p>
            <a:r>
              <a:rPr lang="en-US" dirty="0"/>
              <a:t>Entry pit and receiving pit constraints / right of way, work space</a:t>
            </a:r>
          </a:p>
          <a:p>
            <a:r>
              <a:rPr lang="en-US" dirty="0"/>
              <a:t>Profile of bore</a:t>
            </a:r>
          </a:p>
          <a:p>
            <a:r>
              <a:rPr lang="en-US" dirty="0"/>
              <a:t>Down hole bore stability and earthen loads – </a:t>
            </a:r>
            <a:r>
              <a:rPr lang="en-US" b="1" dirty="0">
                <a:solidFill>
                  <a:srgbClr val="FF0000"/>
                </a:solidFill>
              </a:rPr>
              <a:t>mud mix design and selection</a:t>
            </a:r>
          </a:p>
          <a:p>
            <a:r>
              <a:rPr lang="en-US" dirty="0"/>
              <a:t>Unconstrained buckle from drilling fluids or ground water table</a:t>
            </a:r>
          </a:p>
          <a:p>
            <a:r>
              <a:rPr lang="en-US" dirty="0"/>
              <a:t>Buoyancy control of pipe string &amp; using hydraulic ballasting during pullback</a:t>
            </a:r>
          </a:p>
          <a:p>
            <a:r>
              <a:rPr lang="en-US" sz="3000" dirty="0"/>
              <a:t>Underlying stratigraphy and local geology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obtain geotechnical drill logs</a:t>
            </a:r>
          </a:p>
        </p:txBody>
      </p:sp>
      <p:pic>
        <p:nvPicPr>
          <p:cNvPr id="8" name="Content Placeholder 7" descr="C:\Users\mccullough\Documents\__Conferences\2013\NO-DIG\papers\boyce2\Figure-5.jpg">
            <a:extLst>
              <a:ext uri="{FF2B5EF4-FFF2-40B4-BE49-F238E27FC236}">
                <a16:creationId xmlns:a16="http://schemas.microsoft.com/office/drawing/2014/main" id="{AFE8DCC1-7345-42AB-9107-C52A738488F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/>
          <a:stretch/>
        </p:blipFill>
        <p:spPr bwMode="auto">
          <a:xfrm>
            <a:off x="785774" y="4263458"/>
            <a:ext cx="4713011" cy="187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3000B90-81CB-E182-B01B-EBA069DA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28844"/>
          </a:xfrm>
        </p:spPr>
        <p:txBody>
          <a:bodyPr>
            <a:normAutofit/>
          </a:bodyPr>
          <a:lstStyle/>
          <a:p>
            <a:r>
              <a:rPr lang="en-US" sz="4000" b="1" dirty="0"/>
              <a:t>Things That Drastically Influence Bore – Risk Mitigation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702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C:\Users\mccullough\Documents\__Conferences\2013\NO-DIG\papers\boyce2\Figure-5.jpg">
            <a:extLst>
              <a:ext uri="{FF2B5EF4-FFF2-40B4-BE49-F238E27FC236}">
                <a16:creationId xmlns:a16="http://schemas.microsoft.com/office/drawing/2014/main" id="{FDEBED06-0687-E28F-D77B-9D25485E404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/>
          <a:stretch/>
        </p:blipFill>
        <p:spPr bwMode="auto">
          <a:xfrm>
            <a:off x="624409" y="2043953"/>
            <a:ext cx="9885811" cy="3647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87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6575" y="1761718"/>
            <a:ext cx="4939322" cy="43506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Require thorough survey by qualified geotechnical engineers or geologists familiar and experienced with HDD 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Get input from HDD contracting experts “up-front”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Do not “over specify”.  Give latitude to manage drilling mud and operation of drill at job site. 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Require contractors to demonstrate a record of experience in size range and soil type of proposed HDD.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Focus on a performance specification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5897" y="1686495"/>
            <a:ext cx="6096000" cy="442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Consider job-site monitoring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Mud pressure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Mud flow-rate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Mud containment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Mud disposal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Pipe progression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Sounding devices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Require a mitigation or contingency plan in case of </a:t>
            </a:r>
            <a:r>
              <a:rPr lang="en-US" altLang="en-US" sz="2000" dirty="0" err="1"/>
              <a:t>frac</a:t>
            </a:r>
            <a:r>
              <a:rPr lang="en-US" altLang="en-US" sz="2000" dirty="0"/>
              <a:t>-out </a:t>
            </a:r>
            <a:r>
              <a:rPr lang="en-US" altLang="en-US" sz="2000" dirty="0">
                <a:solidFill>
                  <a:srgbClr val="FF0000"/>
                </a:solidFill>
              </a:rPr>
              <a:t>(fluid pressure exceeds cohesive strength)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Use rollers or other methods to reduce friction during pullback operations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Consider flooding pipe to counter buoyancy and reduce friction with ceiling of opened bore hole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46" y="1357816"/>
            <a:ext cx="2767179" cy="20534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E33205B-5A7C-29B4-5A43-A9A32D37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28844"/>
          </a:xfrm>
        </p:spPr>
        <p:txBody>
          <a:bodyPr>
            <a:normAutofit/>
          </a:bodyPr>
          <a:lstStyle/>
          <a:p>
            <a:r>
              <a:rPr lang="en-US" sz="4000" b="1" dirty="0"/>
              <a:t>Things That Drastically Influence Bore – Risk Mitigation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25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28844"/>
          </a:xfrm>
        </p:spPr>
        <p:txBody>
          <a:bodyPr>
            <a:normAutofit/>
          </a:bodyPr>
          <a:lstStyle/>
          <a:p>
            <a:r>
              <a:rPr lang="en-US" sz="4000" b="1" dirty="0"/>
              <a:t>Things That Drastically Influence Bore – Risk Mitigation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1995" y="1748297"/>
            <a:ext cx="4939322" cy="43506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4800" dirty="0"/>
              <a:t>DR Selection</a:t>
            </a:r>
          </a:p>
          <a:p>
            <a:pPr>
              <a:lnSpc>
                <a:spcPct val="80000"/>
              </a:lnSpc>
            </a:pPr>
            <a:r>
              <a:rPr lang="en-US" altLang="en-US" sz="4800" dirty="0"/>
              <a:t>Mud Mix</a:t>
            </a:r>
          </a:p>
          <a:p>
            <a:pPr>
              <a:lnSpc>
                <a:spcPct val="80000"/>
              </a:lnSpc>
            </a:pPr>
            <a:r>
              <a:rPr lang="en-US" altLang="en-US" sz="4800" dirty="0"/>
              <a:t>Tooling</a:t>
            </a:r>
          </a:p>
          <a:p>
            <a:pPr>
              <a:lnSpc>
                <a:spcPct val="80000"/>
              </a:lnSpc>
            </a:pPr>
            <a:r>
              <a:rPr lang="en-US" altLang="en-US" sz="4800" dirty="0"/>
              <a:t>Rig Capabilities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9775" y="1620402"/>
            <a:ext cx="5394959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Changing  by 1 DR to a thicker wall pipe is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           </a:t>
            </a:r>
            <a:r>
              <a:rPr lang="en-US" altLang="en-US" sz="3200" b="1" dirty="0">
                <a:solidFill>
                  <a:srgbClr val="FF0000"/>
                </a:solidFill>
              </a:rPr>
              <a:t>Very Cheap Insurance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45" y="2411690"/>
            <a:ext cx="6432824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1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8137"/>
            <a:ext cx="10509738" cy="13255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5722" y="1510611"/>
            <a:ext cx="10879016" cy="4505570"/>
          </a:xfrm>
        </p:spPr>
        <p:txBody>
          <a:bodyPr>
            <a:normAutofit/>
          </a:bodyPr>
          <a:lstStyle/>
          <a:p>
            <a:r>
              <a:rPr lang="en-US" altLang="en-US" dirty="0"/>
              <a:t>HDPE has been used successfully for decades in HDD applications</a:t>
            </a:r>
          </a:p>
          <a:p>
            <a:r>
              <a:rPr lang="en-US" altLang="en-US" dirty="0"/>
              <a:t>Industry standards and guidelines are readily available for assistance when considering installation loads when directional drilling with HDPE</a:t>
            </a:r>
          </a:p>
          <a:p>
            <a:r>
              <a:rPr lang="en-US" altLang="en-US" dirty="0"/>
              <a:t>Industry standards and guidelines are readily available for assistance on operational loads that will be present in the life of the piping system</a:t>
            </a:r>
          </a:p>
          <a:p>
            <a:r>
              <a:rPr lang="en-US" altLang="en-US" dirty="0"/>
              <a:t>Butt fused HDPE provides a very secure and leak free piping system</a:t>
            </a:r>
          </a:p>
          <a:p>
            <a:r>
              <a:rPr lang="en-US" altLang="en-US" dirty="0"/>
              <a:t>Allowable bending radius normally tighter than drill equipment</a:t>
            </a:r>
          </a:p>
          <a:p>
            <a:r>
              <a:rPr lang="en-US" altLang="en-US" dirty="0"/>
              <a:t>Highly resistant to Rapid Crack Propagation</a:t>
            </a:r>
          </a:p>
          <a:p>
            <a:r>
              <a:rPr lang="en-US" altLang="en-US" dirty="0"/>
              <a:t>Highly resistant to cyclical fatigue			</a:t>
            </a:r>
            <a:endParaRPr lang="en-US" alt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81723" y="1068633"/>
            <a:ext cx="9863015" cy="41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                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5654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16689"/>
            <a:ext cx="12192000" cy="625816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81723" y="1068633"/>
            <a:ext cx="9863015" cy="41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                 </a:t>
            </a:r>
            <a:endParaRPr lang="en-US" sz="4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2" t="40736" r="30117" b="16763"/>
          <a:stretch/>
        </p:blipFill>
        <p:spPr bwMode="auto">
          <a:xfrm>
            <a:off x="391075" y="1276166"/>
            <a:ext cx="8077200" cy="47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9C61-1219-5772-1F4A-6297D3B8A5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1442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References ASTM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0515" y="1169044"/>
            <a:ext cx="6443386" cy="50148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D3350, Standard Specification for Polyethylene Plastics Pipe and Fittings Materials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F714, Standard Specification for Polyethylene (PE) Plastic Pipe (SDR‑PR) Based on Outside Diameter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D2321, Standard Practice for Underground Installation of Thermoplastic Piping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D3261, Standard Specification for Butt Heat Fusion Polyethylene (PE) Plastics Fittings for Polyethylene (PE) Pipe and Tubing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F2620, Standard Practice for Heat Fusion Joining of Polyethylene Pipe and Fittings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F2206, Standard Practice for Fabricated Fittings of Butt-Fused Polyethylene (PE) Plastic Pipe, Fittings, Sheet Stock, Plate Stock or Block Stock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F1055, Standard Specification for Electrofusion Type Polyethylene Fitting for Outside Diameter Controlled Polyethylene Pipe and Tubing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F1290, Standard Practice for Electrofusion Joining Polyethylene (PE) Pipe and Fittings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5600" dirty="0"/>
              <a:t>F2160, Standard Practice for Field Leak Testing of Polyethylene (PE) Pressure Piping Systems Using Hydrostatic Pressure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			</a:t>
            </a:r>
            <a:endParaRPr lang="en-US" altLang="en-US" sz="4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93" y="1357802"/>
            <a:ext cx="2381250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94" y="3059727"/>
            <a:ext cx="2376488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8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15F5B-32FE-4A9C-8D02-64B904409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24934"/>
            <a:ext cx="6308203" cy="1491396"/>
          </a:xfrm>
        </p:spPr>
        <p:txBody>
          <a:bodyPr/>
          <a:lstStyle/>
          <a:p>
            <a:pPr algn="ctr"/>
            <a:r>
              <a:rPr lang="en-US" sz="5600" dirty="0"/>
              <a:t>Horizontal Directional Drilling</a:t>
            </a:r>
          </a:p>
        </p:txBody>
      </p:sp>
    </p:spTree>
    <p:extLst>
      <p:ext uri="{BB962C8B-B14F-4D97-AF65-F5344CB8AC3E}">
        <p14:creationId xmlns:p14="http://schemas.microsoft.com/office/powerpoint/2010/main" val="253508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42105"/>
            <a:ext cx="12192000" cy="1023635"/>
          </a:xfrm>
        </p:spPr>
        <p:txBody>
          <a:bodyPr>
            <a:noAutofit/>
          </a:bodyPr>
          <a:lstStyle/>
          <a:p>
            <a:r>
              <a:rPr lang="en-US" sz="4800" dirty="0"/>
              <a:t>HDPE in Directional Drilling Applications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297" y="5036477"/>
            <a:ext cx="253795" cy="82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50" y="1565740"/>
            <a:ext cx="11395371" cy="45688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EBFC16-576F-713C-95AB-9793B4135C20}"/>
              </a:ext>
            </a:extLst>
          </p:cNvPr>
          <p:cNvSpPr/>
          <p:nvPr/>
        </p:nvSpPr>
        <p:spPr>
          <a:xfrm>
            <a:off x="9560689" y="1423686"/>
            <a:ext cx="2220782" cy="13195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2516"/>
            <a:ext cx="11482086" cy="1013047"/>
          </a:xfrm>
        </p:spPr>
        <p:txBody>
          <a:bodyPr>
            <a:normAutofit/>
          </a:bodyPr>
          <a:lstStyle/>
          <a:p>
            <a:r>
              <a:rPr lang="en-US" sz="4800" dirty="0"/>
              <a:t>Mississippi River Bore 1992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08993" y="1269147"/>
            <a:ext cx="3719705" cy="2292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0" y="1517694"/>
            <a:ext cx="6606132" cy="3540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993" y="3287863"/>
            <a:ext cx="3719705" cy="2679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CA473-3FAB-9AAA-97D9-1663A1ECD976}"/>
              </a:ext>
            </a:extLst>
          </p:cNvPr>
          <p:cNvSpPr txBox="1"/>
          <p:nvPr/>
        </p:nvSpPr>
        <p:spPr>
          <a:xfrm>
            <a:off x="275310" y="5233845"/>
            <a:ext cx="7312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3,600 ft 8” Black Iron Pipe w/ 7 Innerducts</a:t>
            </a:r>
          </a:p>
          <a:p>
            <a:br>
              <a:rPr lang="en-US" sz="1800" dirty="0"/>
            </a:br>
            <a:r>
              <a:rPr lang="en-US" sz="1800" dirty="0"/>
              <a:t>AT&amp;T Fiber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8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997"/>
            <a:ext cx="12192000" cy="1355158"/>
          </a:xfrm>
        </p:spPr>
        <p:txBody>
          <a:bodyPr>
            <a:normAutofit/>
          </a:bodyPr>
          <a:lstStyle/>
          <a:p>
            <a:r>
              <a:rPr lang="en-US" sz="3600" b="1" dirty="0"/>
              <a:t>Miami Beach HDD Installation 4,200 ft of 54” HDPE Installed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" y="1260826"/>
            <a:ext cx="3144967" cy="465921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7" y="2209612"/>
            <a:ext cx="4849896" cy="3231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36" y="1233162"/>
            <a:ext cx="3275496" cy="2182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36" y="3825234"/>
            <a:ext cx="3275496" cy="2182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237" y="1242929"/>
            <a:ext cx="2280955" cy="8127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523" y="5460496"/>
            <a:ext cx="3094775" cy="5470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266" y="1260826"/>
            <a:ext cx="2726576" cy="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5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7755" y="1690688"/>
            <a:ext cx="10666046" cy="435060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Industry guidelines for use and evaluation of HDPE in HDD applications</a:t>
            </a:r>
          </a:p>
          <a:p>
            <a:r>
              <a:rPr lang="en-US" i="1" dirty="0">
                <a:solidFill>
                  <a:srgbClr val="0070C0"/>
                </a:solidFill>
              </a:rPr>
              <a:t>Joining of HDPE &amp; Connection of bore string to main pipeline</a:t>
            </a:r>
          </a:p>
          <a:p>
            <a:r>
              <a:rPr lang="en-US" dirty="0">
                <a:solidFill>
                  <a:srgbClr val="0070C0"/>
                </a:solidFill>
              </a:rPr>
              <a:t>Material properties and design considerations for HDD installation</a:t>
            </a:r>
          </a:p>
          <a:p>
            <a:r>
              <a:rPr lang="en-US" dirty="0">
                <a:solidFill>
                  <a:srgbClr val="0070C0"/>
                </a:solidFill>
              </a:rPr>
              <a:t>Planning, Design and Mitigation of Risks</a:t>
            </a:r>
          </a:p>
          <a:p>
            <a:r>
              <a:rPr lang="en-US" i="1" dirty="0">
                <a:solidFill>
                  <a:srgbClr val="0070C0"/>
                </a:solidFill>
              </a:rPr>
              <a:t>Case Studies and Reference Literature / Links</a:t>
            </a:r>
          </a:p>
          <a:p>
            <a:r>
              <a:rPr lang="en-US" dirty="0">
                <a:solidFill>
                  <a:srgbClr val="0070C0"/>
                </a:solidFill>
              </a:rPr>
              <a:t>Summary &amp; Questions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B213F-81CA-A3C1-8F72-73F20055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1953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0E05C-3904-4408-B1FC-F2DA2D44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" y="1167957"/>
            <a:ext cx="12152076" cy="479678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157" y="481637"/>
            <a:ext cx="2392572" cy="3096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3" y="1273755"/>
            <a:ext cx="3841813" cy="1363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36" y="3918101"/>
            <a:ext cx="1927570" cy="296403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0744324-25F3-4C82-96A9-61E2EAEF78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914934" y="5375743"/>
            <a:ext cx="4056211" cy="149074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736" y="3554512"/>
            <a:ext cx="1581525" cy="2346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4D8E-9AD9-49E9-9183-104FBD153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264" y="2732260"/>
            <a:ext cx="4056211" cy="767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404360-F436-475E-BEE3-FB283C38BC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3246" y="4198886"/>
            <a:ext cx="1490177" cy="7979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E62EFE-9C31-4782-AEED-619C87CC9A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3" y="3199053"/>
            <a:ext cx="2680866" cy="379368"/>
          </a:xfrm>
          <a:prstGeom prst="rect">
            <a:avLst/>
          </a:prstGeom>
        </p:spPr>
      </p:pic>
      <p:pic>
        <p:nvPicPr>
          <p:cNvPr id="6146" name="Picture 2" descr="https://member.nastt.org/_entity/salesliteratureitem/743b1f73-f225-e711-80dd-000d3a00e062/12369f83-3b14-4ec7-bcb9-2aa2ce5b1010">
            <a:extLst>
              <a:ext uri="{FF2B5EF4-FFF2-40B4-BE49-F238E27FC236}">
                <a16:creationId xmlns:a16="http://schemas.microsoft.com/office/drawing/2014/main" id="{47E53446-4149-472C-88EF-88858173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63" y="752955"/>
            <a:ext cx="1883424" cy="18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0CE841-746F-4325-A254-B88F5E58C1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4695" y="2732260"/>
            <a:ext cx="1957382" cy="2964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2370" y="4040834"/>
            <a:ext cx="4056211" cy="272977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90FA4A0-AE8B-A49A-CF45-F4915F4A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Guidelines</a:t>
            </a:r>
          </a:p>
        </p:txBody>
      </p:sp>
    </p:spTree>
    <p:extLst>
      <p:ext uri="{BB962C8B-B14F-4D97-AF65-F5344CB8AC3E}">
        <p14:creationId xmlns:p14="http://schemas.microsoft.com/office/powerpoint/2010/main" val="401446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P 115 Cover.jpg">
            <a:extLst>
              <a:ext uri="{FF2B5EF4-FFF2-40B4-BE49-F238E27FC236}">
                <a16:creationId xmlns:a16="http://schemas.microsoft.com/office/drawing/2014/main" id="{AE688B33-E9D8-40F6-A4FE-2798A4981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t="4889" r="4562" b="12444"/>
          <a:stretch>
            <a:fillRect/>
          </a:stretch>
        </p:blipFill>
        <p:spPr bwMode="auto">
          <a:xfrm rot="-407563">
            <a:off x="1428397" y="138356"/>
            <a:ext cx="25622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082" y="2527311"/>
            <a:ext cx="10509738" cy="1325563"/>
          </a:xfrm>
        </p:spPr>
        <p:txBody>
          <a:bodyPr>
            <a:normAutofit/>
          </a:bodyPr>
          <a:lstStyle/>
          <a:p>
            <a:pPr algn="ctr"/>
            <a:endParaRPr lang="en-US" sz="2200" dirty="0"/>
          </a:p>
        </p:txBody>
      </p:sp>
      <p:pic>
        <p:nvPicPr>
          <p:cNvPr id="5" name="Picture 4" descr="MOP 106 Cover.jpg">
            <a:extLst>
              <a:ext uri="{FF2B5EF4-FFF2-40B4-BE49-F238E27FC236}">
                <a16:creationId xmlns:a16="http://schemas.microsoft.com/office/drawing/2014/main" id="{78DA4FAB-4BA6-4596-97C1-3D745D790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4443" r="6575" b="13333"/>
          <a:stretch>
            <a:fillRect/>
          </a:stretch>
        </p:blipFill>
        <p:spPr bwMode="auto">
          <a:xfrm rot="-483031">
            <a:off x="336761" y="2244623"/>
            <a:ext cx="252412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OP 108 Cover.jpg">
            <a:extLst>
              <a:ext uri="{FF2B5EF4-FFF2-40B4-BE49-F238E27FC236}">
                <a16:creationId xmlns:a16="http://schemas.microsoft.com/office/drawing/2014/main" id="{1F95239F-52A8-4D91-9D31-4A1E9255B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43" y="255599"/>
            <a:ext cx="2424113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ABA57F3-53CF-4255-975D-A526E8F6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791">
            <a:off x="6687010" y="102764"/>
            <a:ext cx="2816907" cy="42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ipe Jacking Cover 1.jpg">
            <a:extLst>
              <a:ext uri="{FF2B5EF4-FFF2-40B4-BE49-F238E27FC236}">
                <a16:creationId xmlns:a16="http://schemas.microsoft.com/office/drawing/2014/main" id="{D60C6C8F-317D-4CD1-9F76-6D9B3B36A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3499" b="3191"/>
          <a:stretch>
            <a:fillRect/>
          </a:stretch>
        </p:blipFill>
        <p:spPr bwMode="auto">
          <a:xfrm rot="-4609880">
            <a:off x="3994966" y="1837384"/>
            <a:ext cx="46624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homson.jpg">
            <a:extLst>
              <a:ext uri="{FF2B5EF4-FFF2-40B4-BE49-F238E27FC236}">
                <a16:creationId xmlns:a16="http://schemas.microsoft.com/office/drawing/2014/main" id="{36D25A0B-05C8-493C-8B4C-6860DFF79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370">
            <a:off x="8663166" y="3392322"/>
            <a:ext cx="2252697" cy="33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SCE 36 Cover.jpg">
            <a:extLst>
              <a:ext uri="{FF2B5EF4-FFF2-40B4-BE49-F238E27FC236}">
                <a16:creationId xmlns:a16="http://schemas.microsoft.com/office/drawing/2014/main" id="{173AF082-107B-488B-B2EA-720192B958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482">
            <a:off x="2480967" y="3781307"/>
            <a:ext cx="2278561" cy="294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G:\Engineering Programs\CI\Standards\Microtunneling\Correspondence\Cover ASCE 36-15 Standard Design and Construction Guidelines for Microtunneling.jpg">
            <a:hlinkClick r:id="rId9"/>
            <a:extLst>
              <a:ext uri="{FF2B5EF4-FFF2-40B4-BE49-F238E27FC236}">
                <a16:creationId xmlns:a16="http://schemas.microsoft.com/office/drawing/2014/main" id="{DB3D0944-EA5B-4A7A-AEE5-DDC9816BE85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968">
            <a:off x="8843841" y="953654"/>
            <a:ext cx="2864145" cy="398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3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1F077B-3DAD-4B20-AF90-9CCBE20C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75" y="1171172"/>
            <a:ext cx="3781425" cy="476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3BF9C-B4B8-4E02-93BC-50A424375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42" y="1199298"/>
            <a:ext cx="4498333" cy="5564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E33C5-FFD3-4891-A27D-C3E440C2D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5533"/>
            <a:ext cx="3912243" cy="2802467"/>
          </a:xfrm>
          <a:prstGeom prst="rect">
            <a:avLst/>
          </a:prstGeom>
        </p:spPr>
      </p:pic>
      <p:pic>
        <p:nvPicPr>
          <p:cNvPr id="9" name="Content Placeholder 7" descr="Photo-0013.jpg">
            <a:extLst>
              <a:ext uri="{FF2B5EF4-FFF2-40B4-BE49-F238E27FC236}">
                <a16:creationId xmlns:a16="http://schemas.microsoft.com/office/drawing/2014/main" id="{E21F4C10-3C7A-4811-BE20-2DE4502930CD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71172"/>
            <a:ext cx="3912243" cy="28024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66869C-B24D-33DA-01B4-BA528238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HDPE?</a:t>
            </a:r>
          </a:p>
        </p:txBody>
      </p:sp>
    </p:spTree>
    <p:extLst>
      <p:ext uri="{BB962C8B-B14F-4D97-AF65-F5344CB8AC3E}">
        <p14:creationId xmlns:p14="http://schemas.microsoft.com/office/powerpoint/2010/main" val="343519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E55338-80E3-4F85-8C0E-13EC5B21DE31}"/>
              </a:ext>
            </a:extLst>
          </p:cNvPr>
          <p:cNvSpPr/>
          <p:nvPr/>
        </p:nvSpPr>
        <p:spPr>
          <a:xfrm>
            <a:off x="156519" y="1281079"/>
            <a:ext cx="5399329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HDPE allows tightest curves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Lighter and easier to handle during pullback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Most ductile material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Not susceptible to long running cracks or fractures 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Incredibly tough material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9DAA51-8ECD-4CB4-B880-FA6315A4E9A8}"/>
              </a:ext>
            </a:extLst>
          </p:cNvPr>
          <p:cNvSpPr/>
          <p:nvPr/>
        </p:nvSpPr>
        <p:spPr>
          <a:xfrm>
            <a:off x="5754286" y="1295822"/>
            <a:ext cx="6096000" cy="45448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Lowest frictional resistance of any common piping material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Lower weight / ft helps reduce pull back forces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Scratch/gouge resistant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Impact resistant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Butt fusion strength</a:t>
            </a:r>
          </a:p>
          <a:p>
            <a:pPr marL="571500" indent="-571500">
              <a:spcAft>
                <a:spcPts val="800"/>
              </a:spcAft>
              <a:buClr>
                <a:srgbClr val="770D2A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Longest design life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21B2FD-EE7C-0C7F-1F7D-9EDB2551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HDPE?</a:t>
            </a:r>
          </a:p>
        </p:txBody>
      </p:sp>
    </p:spTree>
    <p:extLst>
      <p:ext uri="{BB962C8B-B14F-4D97-AF65-F5344CB8AC3E}">
        <p14:creationId xmlns:p14="http://schemas.microsoft.com/office/powerpoint/2010/main" val="38121709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Generic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683</Words>
  <Application>Microsoft Macintosh PowerPoint</Application>
  <PresentationFormat>Widescreen</PresentationFormat>
  <Paragraphs>103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Title Slide</vt:lpstr>
      <vt:lpstr>Master Slide Generic Layout</vt:lpstr>
      <vt:lpstr>Horizontal Directional Drilling</vt:lpstr>
      <vt:lpstr>HDPE in Directional Drilling Applications </vt:lpstr>
      <vt:lpstr>Mississippi River Bore 1992</vt:lpstr>
      <vt:lpstr>Miami Beach HDD Installation 4,200 ft of 54” HDPE Installed </vt:lpstr>
      <vt:lpstr>Outline</vt:lpstr>
      <vt:lpstr>Industry Guidelines</vt:lpstr>
      <vt:lpstr>PowerPoint Presentation</vt:lpstr>
      <vt:lpstr>Why HDPE?</vt:lpstr>
      <vt:lpstr>Why HDPE?</vt:lpstr>
      <vt:lpstr>PowerPoint Presentation</vt:lpstr>
      <vt:lpstr>PPI BoreAid (free; non-commercial)</vt:lpstr>
      <vt:lpstr>Things That Drastically Influence Bore – Risk Mitigation</vt:lpstr>
      <vt:lpstr>PowerPoint Presentation</vt:lpstr>
      <vt:lpstr>Things That Drastically Influence Bore – Risk Mitigation</vt:lpstr>
      <vt:lpstr>Things That Drastically Influence Bore – Risk Mitigation</vt:lpstr>
      <vt:lpstr>Summary</vt:lpstr>
      <vt:lpstr>Case Studies</vt:lpstr>
      <vt:lpstr>References ASTM Standards</vt:lpstr>
      <vt:lpstr>Horizontal Directional Drilling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HDPE Professionals Certification Program</dc:title>
  <dc:creator>Edward Ambler</dc:creator>
  <cp:lastModifiedBy>Daniel Landy</cp:lastModifiedBy>
  <cp:revision>446</cp:revision>
  <dcterms:created xsi:type="dcterms:W3CDTF">2020-11-17T05:01:52Z</dcterms:created>
  <dcterms:modified xsi:type="dcterms:W3CDTF">2022-08-23T03:16:38Z</dcterms:modified>
</cp:coreProperties>
</file>